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392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4D8B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  <a:latin typeface="Calibri"/>
              </a:defRPr>
            </a:pPr>
            <a:r>
              <a:t>Diabetes Prediction System [DPS]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2004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8899B8"/>
                </a:solidFill>
                <a:latin typeface="Calibri"/>
              </a:defRPr>
            </a:pPr>
            <a:r>
              <a:t>An End-to-End Machine Learning Web Application for Diabetes Risk Assessment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3931920"/>
            <a:ext cx="3047695" cy="25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914400" y="45720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556688"/>
                </a:solidFill>
                <a:latin typeface="Calibri"/>
              </a:defRPr>
            </a:pPr>
            <a:r>
              <a:t>Mini Project Presentation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3093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556688"/>
                </a:solidFill>
                <a:latin typeface="Calibri"/>
              </a:defRPr>
            </a:pPr>
            <a:r>
              <a:t>Kathan  •  Aniket  •  Rudra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4D8BFF"/>
                </a:solidFill>
                <a:latin typeface="Calibri"/>
              </a:defRPr>
            </a:pPr>
            <a:r>
              <a:t>ML Models Performance Metrics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2286000" cy="381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" name="Picture 3" descr="ml_models_accurac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371600"/>
            <a:ext cx="9601200" cy="480060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4D8BFF"/>
                </a:solidFill>
                <a:latin typeface="Calibri"/>
              </a:defRPr>
            </a:pPr>
            <a:r>
              <a:t>Web Application Interface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2286000" cy="381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8899B8"/>
                </a:solidFill>
                <a:latin typeface="Calibri"/>
              </a:defRPr>
            </a:pPr>
            <a:r>
              <a:t>The live web app runs entirely in the browser using a JavaScript-exported ML model. No server required.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2CDDE52-BD79-E535-C0F7-CC6241ACDB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621" y="1592580"/>
            <a:ext cx="5267379" cy="508785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655DF5D-A458-DBD4-D11D-57B1EEF0CB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8987" y="1592579"/>
            <a:ext cx="4700905" cy="5087859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85999"/>
            <a:ext cx="1024128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400" b="1">
                <a:solidFill>
                  <a:srgbClr val="FFFFFF"/>
                </a:solidFill>
                <a:latin typeface="Calibri"/>
              </a:defRPr>
            </a:pPr>
            <a:r>
              <a:rPr dirty="0"/>
              <a:t>Thank You!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0" y="3383280"/>
            <a:ext cx="3047695" cy="25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1066800" y="3701743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4D8BFF"/>
                </a:solidFill>
                <a:latin typeface="Calibri"/>
              </a:defRPr>
            </a:pPr>
            <a:r>
              <a:t>Diabetes Prediction System [DPS]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4D8BFF"/>
                </a:solidFill>
                <a:latin typeface="Calibri"/>
              </a:defRPr>
            </a:pPr>
            <a:r>
              <a:t>Introduction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2286000" cy="381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E8ECF4"/>
                </a:solidFill>
                <a:latin typeface="Calibri"/>
              </a:defRPr>
            </a:pPr>
            <a:r>
              <a:t>•  DPS is a lightweight, end-to-end Machine Learning project for predicting diabetes risk.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74519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E8ECF4"/>
                </a:solidFill>
                <a:latin typeface="Calibri"/>
              </a:defRPr>
            </a:pPr>
            <a:r>
              <a:t>•  Built using Python, Scikit-learn, and deployed as a static web application.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377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E8ECF4"/>
                </a:solidFill>
                <a:latin typeface="Calibri"/>
              </a:defRPr>
            </a:pPr>
            <a:r>
              <a:t>•  Uses the Pima Indians Diabetes Dataset (768 records, 8 clinical features).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88036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E8ECF4"/>
                </a:solidFill>
                <a:latin typeface="Calibri"/>
              </a:defRPr>
            </a:pPr>
            <a:r>
              <a:t>•  Trains 4 traditional ML models and selects the best performer automatically.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3832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E8ECF4"/>
                </a:solidFill>
                <a:latin typeface="Calibri"/>
              </a:defRPr>
            </a:pPr>
            <a:r>
              <a:t>•  Features real-time browser-based inference — no server required after export.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8862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E8ECF4"/>
                </a:solidFill>
                <a:latin typeface="Calibri"/>
              </a:defRPr>
            </a:pPr>
            <a:r>
              <a:t>•  Includes explainable AI with feature contribution analysis for every prediction.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438912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E8ECF4"/>
                </a:solidFill>
                <a:latin typeface="Calibri"/>
              </a:defRPr>
            </a:pPr>
            <a:r>
              <a:t>•  Designed for educational and portfolio demonstration purposes.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4D8BFF"/>
                </a:solidFill>
                <a:latin typeface="Calibri"/>
              </a:defRPr>
            </a:pPr>
            <a:r>
              <a:t>Technology Stack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2286000" cy="381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22D3EE"/>
                </a:solidFill>
                <a:latin typeface="Calibri"/>
              </a:defRPr>
            </a:pPr>
            <a:r>
              <a:t>ML &amp; Data Science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CF4"/>
                </a:solidFill>
                <a:latin typeface="Calibri"/>
              </a:defRPr>
            </a:pPr>
            <a:r>
              <a:rPr dirty="0"/>
              <a:t>Python, Scikit-learn, Pandas, NumPy, Imbalanced-learn (SMOTE)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05740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22D3EE"/>
                </a:solidFill>
                <a:latin typeface="Calibri"/>
              </a:defRPr>
            </a:pPr>
            <a:r>
              <a:t>Model Export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0" y="2057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CF4"/>
                </a:solidFill>
                <a:latin typeface="Calibri"/>
              </a:defRPr>
            </a:pPr>
            <a:r>
              <a:t>m2cgen — converts trained models to pure JavaScript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74320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22D3EE"/>
                </a:solidFill>
                <a:latin typeface="Calibri"/>
              </a:defRPr>
            </a:pPr>
            <a:r>
              <a:t>Frontend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CF4"/>
                </a:solidFill>
                <a:latin typeface="Calibri"/>
              </a:defRPr>
            </a:pPr>
            <a:r>
              <a:rPr dirty="0"/>
              <a:t>HTML5,</a:t>
            </a:r>
            <a:r>
              <a:rPr lang="en-IN" dirty="0"/>
              <a:t> CSS3, Vanilla JavaScript, Chart.js</a:t>
            </a:r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731520" y="342900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22D3EE"/>
                </a:solidFill>
                <a:latin typeface="Calibri"/>
              </a:defRPr>
            </a:pPr>
            <a:r>
              <a:t>Preprocessing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14800" y="3429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CF4"/>
                </a:solidFill>
                <a:latin typeface="Calibri"/>
              </a:defRPr>
            </a:pPr>
            <a:r>
              <a:t>StandardScaler, Mutual Information, Median Imputation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411480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22D3EE"/>
                </a:solidFill>
                <a:latin typeface="Calibri"/>
              </a:defRPr>
            </a:pPr>
            <a:r>
              <a:t>Deployment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800" y="4114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CF4"/>
                </a:solidFill>
                <a:latin typeface="Calibri"/>
              </a:defRPr>
            </a:pPr>
            <a:r>
              <a:t>GitHub Pages (static site), no backend needed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480060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22D3EE"/>
                </a:solidFill>
                <a:latin typeface="Calibri"/>
              </a:defRPr>
            </a:pPr>
            <a:r>
              <a:t>Version Control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14800" y="4800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CF4"/>
                </a:solidFill>
                <a:latin typeface="Calibri"/>
              </a:defRPr>
            </a:pPr>
            <a:r>
              <a:t>Git &amp; GitHub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365760"/>
            <a:ext cx="100584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4D8BFF"/>
                </a:solidFill>
                <a:latin typeface="Calibri"/>
              </a:defRPr>
            </a:pPr>
            <a:r>
              <a:rPr dirty="0"/>
              <a:t>Dataset Preview 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2286000" cy="381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8899B8"/>
                </a:solidFill>
                <a:latin typeface="Calibri"/>
              </a:defRPr>
            </a:pPr>
            <a:r>
              <a:t>The Pima Indians Diabetes Dataset contains 768 samples with 8 clinical features and 1 binary target (Outcome).</a:t>
            </a:r>
          </a:p>
        </p:txBody>
      </p:sp>
      <p:pic>
        <p:nvPicPr>
          <p:cNvPr id="5" name="Picture 4" descr="dataset_previe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828800"/>
            <a:ext cx="11247120" cy="27520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D17E2B9-EE00-74A3-323B-6B187FF8CDE8}"/>
              </a:ext>
            </a:extLst>
          </p:cNvPr>
          <p:cNvSpPr txBox="1"/>
          <p:nvPr/>
        </p:nvSpPr>
        <p:spPr>
          <a:xfrm>
            <a:off x="4393850" y="1836420"/>
            <a:ext cx="33738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b="1" dirty="0"/>
              <a:t>Sample of Dataset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4D8BFF"/>
                </a:solidFill>
                <a:latin typeface="Calibri"/>
              </a:defRPr>
            </a:pPr>
            <a:r>
              <a:t>Data Preprocessing Pipeline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2286000" cy="381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31520" y="128016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CF4"/>
                </a:solidFill>
                <a:latin typeface="Calibri"/>
              </a:defRPr>
            </a:pPr>
            <a:r>
              <a:t>•  Step 1: Data Loading — Read the CSV file with Pandas (768 rows × 9 columns).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19" y="1783080"/>
            <a:ext cx="973047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CF4"/>
                </a:solidFill>
                <a:latin typeface="Calibri"/>
              </a:defRPr>
            </a:pPr>
            <a:r>
              <a:rPr dirty="0"/>
              <a:t>•  Step 2: Missing Value Imputation — Replace 0s in Glucose, BP, </a:t>
            </a:r>
            <a:r>
              <a:rPr dirty="0" err="1"/>
              <a:t>SkinThickness</a:t>
            </a:r>
            <a:r>
              <a:rPr dirty="0"/>
              <a:t>, Insulin, BMI with column medians.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CF4"/>
                </a:solidFill>
                <a:latin typeface="Calibri"/>
              </a:defRPr>
            </a:pPr>
            <a:r>
              <a:t>•  Step 3: Feature Importance Analysis — Rank features using Mutual Information scores.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8892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CF4"/>
                </a:solidFill>
                <a:latin typeface="Calibri"/>
              </a:defRPr>
            </a:pPr>
            <a:r>
              <a:t>•  Step 4: Train-Test Split — 80:20 stratified split preserving class distribution.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918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CF4"/>
                </a:solidFill>
                <a:latin typeface="Calibri"/>
              </a:defRPr>
            </a:pPr>
            <a:r>
              <a:t>•  Step 5: Feature Scaling — StandardScaler normalizes all features to zero mean and unit variance.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79476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CF4"/>
                </a:solidFill>
                <a:latin typeface="Calibri"/>
              </a:defRPr>
            </a:pPr>
            <a:r>
              <a:t>•  Step 6: Class Balancing — SMOTE generates synthetic minority samples to fix class imbalance.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42976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CF4"/>
                </a:solidFill>
                <a:latin typeface="Calibri"/>
              </a:defRPr>
            </a:pPr>
            <a:r>
              <a:t>•  Step 7: Output — Returns balanced training data, scaled test data, scaler, and feature names.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4D8BFF"/>
                </a:solidFill>
                <a:latin typeface="Calibri"/>
              </a:defRPr>
            </a:pPr>
            <a:r>
              <a:t>Feature Importance Analysis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2286000" cy="381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31520" y="11353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8899B8"/>
                </a:solidFill>
                <a:latin typeface="Calibri"/>
              </a:defRPr>
            </a:pPr>
            <a:r>
              <a:rPr dirty="0"/>
              <a:t>Mutual Information scores reveal which clinical features have the strongest predictive power for diabetes.</a:t>
            </a:r>
          </a:p>
        </p:txBody>
      </p:sp>
      <p:pic>
        <p:nvPicPr>
          <p:cNvPr id="5" name="Picture 4" descr="feature_importan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478805"/>
            <a:ext cx="8964273" cy="5328762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4D8BFF"/>
                </a:solidFill>
                <a:latin typeface="Calibri"/>
              </a:defRPr>
            </a:pPr>
            <a:r>
              <a:t>How the Model Works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2286000" cy="381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31520" y="128016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CF4"/>
                </a:solidFill>
                <a:latin typeface="Calibri"/>
              </a:defRPr>
            </a:pPr>
            <a:r>
              <a:t>•  1. User enters 8 clinical values (Glucose, BMI, Age, etc.) into the web form.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783080"/>
            <a:ext cx="9144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CF4"/>
                </a:solidFill>
                <a:latin typeface="Calibri"/>
              </a:defRPr>
            </a:pPr>
            <a:r>
              <a:rPr dirty="0"/>
              <a:t>•  2. The</a:t>
            </a:r>
            <a:r>
              <a:rPr lang="en-IN" dirty="0"/>
              <a:t> </a:t>
            </a:r>
            <a:r>
              <a:rPr lang="en-IN" dirty="0" err="1"/>
              <a:t>preproccesing</a:t>
            </a:r>
            <a:r>
              <a:rPr dirty="0"/>
              <a:t> applies </a:t>
            </a:r>
            <a:r>
              <a:rPr dirty="0" err="1"/>
              <a:t>StandardScaler</a:t>
            </a:r>
            <a:r>
              <a:rPr lang="en-IN" dirty="0"/>
              <a:t>, </a:t>
            </a:r>
            <a:r>
              <a:rPr dirty="0"/>
              <a:t> normalization using saved mean/scale values.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9144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CF4"/>
                </a:solidFill>
                <a:latin typeface="Calibri"/>
              </a:defRPr>
            </a:pPr>
            <a:r>
              <a:rPr dirty="0"/>
              <a:t>•  3. Scaled features are passed through the exported Random Forest decision tree logic.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8892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CF4"/>
                </a:solidFill>
                <a:latin typeface="Calibri"/>
              </a:defRPr>
            </a:pPr>
            <a:r>
              <a:t>•  4. The model outputs a probability score between 0% and 100% for diabetes risk.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918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CF4"/>
                </a:solidFill>
                <a:latin typeface="Calibri"/>
              </a:defRPr>
            </a:pPr>
            <a:r>
              <a:t>•  5. Risk is categorized: Low (&lt;30%), Moderate (30–60%), or High (&gt;60%).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79476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CF4"/>
                </a:solidFill>
                <a:latin typeface="Calibri"/>
              </a:defRPr>
            </a:pPr>
            <a:r>
              <a:t>•  6. Feature contributions are computed using z-score deviation analysis.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42976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CF4"/>
                </a:solidFill>
                <a:latin typeface="Calibri"/>
              </a:defRPr>
            </a:pPr>
            <a:r>
              <a:t>•  7. Results are displayed with an animated gauge, verdict badge, and explanation bars.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4D8BFF"/>
                </a:solidFill>
                <a:latin typeface="Calibri"/>
              </a:defRPr>
            </a:pPr>
            <a:r>
              <a:t>ML Models &amp; Accuracy Scores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2286000" cy="381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75207" y="1645920"/>
          <a:ext cx="1024128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Model</a:t>
                      </a:r>
                    </a:p>
                  </a:txBody>
                  <a:tcPr>
                    <a:solidFill>
                      <a:srgbClr val="4D8B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Train Acc</a:t>
                      </a:r>
                    </a:p>
                  </a:txBody>
                  <a:tcPr>
                    <a:solidFill>
                      <a:srgbClr val="4D8B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Test Acc</a:t>
                      </a:r>
                    </a:p>
                  </a:txBody>
                  <a:tcPr>
                    <a:solidFill>
                      <a:srgbClr val="4D8B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Precision</a:t>
                      </a:r>
                    </a:p>
                  </a:txBody>
                  <a:tcPr>
                    <a:solidFill>
                      <a:srgbClr val="4D8B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Recall</a:t>
                      </a:r>
                    </a:p>
                  </a:txBody>
                  <a:tcPr>
                    <a:solidFill>
                      <a:srgbClr val="4D8B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F1-Score</a:t>
                      </a:r>
                    </a:p>
                  </a:txBody>
                  <a:tcPr>
                    <a:solidFill>
                      <a:srgbClr val="4D8B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ROC-AUC</a:t>
                      </a:r>
                    </a:p>
                  </a:txBody>
                  <a:tcPr>
                    <a:solidFill>
                      <a:srgbClr val="4D8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Random Forest</a:t>
                      </a:r>
                    </a:p>
                  </a:txBody>
                  <a:tcPr>
                    <a:solidFill>
                      <a:srgbClr val="1218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95.62%</a:t>
                      </a:r>
                    </a:p>
                  </a:txBody>
                  <a:tcPr>
                    <a:solidFill>
                      <a:srgbClr val="1218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74.03%</a:t>
                      </a:r>
                    </a:p>
                  </a:txBody>
                  <a:tcPr>
                    <a:solidFill>
                      <a:srgbClr val="1218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60.61%</a:t>
                      </a:r>
                    </a:p>
                  </a:txBody>
                  <a:tcPr>
                    <a:solidFill>
                      <a:srgbClr val="1218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74.07%</a:t>
                      </a:r>
                    </a:p>
                  </a:txBody>
                  <a:tcPr>
                    <a:solidFill>
                      <a:srgbClr val="1218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66.67%</a:t>
                      </a:r>
                    </a:p>
                  </a:txBody>
                  <a:tcPr>
                    <a:solidFill>
                      <a:srgbClr val="1218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81.67%</a:t>
                      </a:r>
                    </a:p>
                  </a:txBody>
                  <a:tcPr>
                    <a:solidFill>
                      <a:srgbClr val="1218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SVM</a:t>
                      </a:r>
                    </a:p>
                  </a:txBody>
                  <a:tcPr>
                    <a:solidFill>
                      <a:srgbClr val="0E142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90.25%</a:t>
                      </a:r>
                    </a:p>
                  </a:txBody>
                  <a:tcPr>
                    <a:solidFill>
                      <a:srgbClr val="0E142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70.78%</a:t>
                      </a:r>
                    </a:p>
                  </a:txBody>
                  <a:tcPr>
                    <a:solidFill>
                      <a:srgbClr val="0E142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57.38%</a:t>
                      </a:r>
                    </a:p>
                  </a:txBody>
                  <a:tcPr>
                    <a:solidFill>
                      <a:srgbClr val="0E142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64.81%</a:t>
                      </a:r>
                    </a:p>
                  </a:txBody>
                  <a:tcPr>
                    <a:solidFill>
                      <a:srgbClr val="0E142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60.87%</a:t>
                      </a:r>
                    </a:p>
                  </a:txBody>
                  <a:tcPr>
                    <a:solidFill>
                      <a:srgbClr val="0E142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79.93%</a:t>
                      </a:r>
                    </a:p>
                  </a:txBody>
                  <a:tcPr>
                    <a:solidFill>
                      <a:srgbClr val="0E142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Naive Bayes</a:t>
                      </a:r>
                    </a:p>
                  </a:txBody>
                  <a:tcPr>
                    <a:solidFill>
                      <a:srgbClr val="1218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73.12%</a:t>
                      </a:r>
                    </a:p>
                  </a:txBody>
                  <a:tcPr>
                    <a:solidFill>
                      <a:srgbClr val="1218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69.48%</a:t>
                      </a:r>
                    </a:p>
                  </a:txBody>
                  <a:tcPr>
                    <a:solidFill>
                      <a:srgbClr val="1218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55.38%</a:t>
                      </a:r>
                    </a:p>
                  </a:txBody>
                  <a:tcPr>
                    <a:solidFill>
                      <a:srgbClr val="1218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66.67%</a:t>
                      </a:r>
                    </a:p>
                  </a:txBody>
                  <a:tcPr>
                    <a:solidFill>
                      <a:srgbClr val="1218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60.5%</a:t>
                      </a:r>
                    </a:p>
                  </a:txBody>
                  <a:tcPr>
                    <a:solidFill>
                      <a:srgbClr val="1218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77.41%</a:t>
                      </a:r>
                    </a:p>
                  </a:txBody>
                  <a:tcPr>
                    <a:solidFill>
                      <a:srgbClr val="1218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KNN</a:t>
                      </a:r>
                    </a:p>
                  </a:txBody>
                  <a:tcPr>
                    <a:solidFill>
                      <a:srgbClr val="0E142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100.0%</a:t>
                      </a:r>
                    </a:p>
                  </a:txBody>
                  <a:tcPr>
                    <a:solidFill>
                      <a:srgbClr val="0E142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68.18%</a:t>
                      </a:r>
                    </a:p>
                  </a:txBody>
                  <a:tcPr>
                    <a:solidFill>
                      <a:srgbClr val="0E142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53.42%</a:t>
                      </a:r>
                    </a:p>
                  </a:txBody>
                  <a:tcPr>
                    <a:solidFill>
                      <a:srgbClr val="0E142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72.22%</a:t>
                      </a:r>
                    </a:p>
                  </a:txBody>
                  <a:tcPr>
                    <a:solidFill>
                      <a:srgbClr val="0E142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61.42%</a:t>
                      </a:r>
                    </a:p>
                  </a:txBody>
                  <a:tcPr>
                    <a:solidFill>
                      <a:srgbClr val="0E142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E8ECF4"/>
                          </a:solidFill>
                        </a:defRPr>
                      </a:pPr>
                      <a:r>
                        <a:t>77.44%</a:t>
                      </a:r>
                    </a:p>
                  </a:txBody>
                  <a:tcPr>
                    <a:solidFill>
                      <a:srgbClr val="0E142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75207" y="4206240"/>
            <a:ext cx="10241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22D3EE"/>
                </a:solidFill>
                <a:latin typeface="Calibri"/>
              </a:defRPr>
            </a:pPr>
            <a:r>
              <a:t>★  Best Model: Random Forest — 74.03% Test Accuracy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4D8BFF"/>
                </a:solidFill>
                <a:latin typeface="Calibri"/>
              </a:defRPr>
            </a:pPr>
            <a:r>
              <a:t>Train vs Test Accuracy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2286000" cy="381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" name="Picture 3" descr="train_test_accurac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926" y="1176108"/>
            <a:ext cx="9144000" cy="548640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597</Words>
  <Application>Microsoft Office PowerPoint</Application>
  <PresentationFormat>Widescreen</PresentationFormat>
  <Paragraphs>89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kathan gadhiya</dc:creator>
  <cp:keywords/>
  <dc:description>generated using python-pptx</dc:description>
  <cp:lastModifiedBy>kathan gadhiya</cp:lastModifiedBy>
  <cp:revision>2</cp:revision>
  <dcterms:created xsi:type="dcterms:W3CDTF">2013-01-27T09:14:16Z</dcterms:created>
  <dcterms:modified xsi:type="dcterms:W3CDTF">2026-05-12T12:36:08Z</dcterms:modified>
  <cp:category/>
</cp:coreProperties>
</file>